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76" r:id="rId3"/>
    <p:sldId id="277" r:id="rId4"/>
    <p:sldId id="278" r:id="rId5"/>
    <p:sldId id="279" r:id="rId6"/>
    <p:sldId id="301" r:id="rId7"/>
    <p:sldId id="302" r:id="rId8"/>
    <p:sldId id="283" r:id="rId9"/>
    <p:sldId id="258" r:id="rId10"/>
    <p:sldId id="257" r:id="rId11"/>
    <p:sldId id="259" r:id="rId12"/>
    <p:sldId id="284" r:id="rId13"/>
    <p:sldId id="314" r:id="rId14"/>
    <p:sldId id="312" r:id="rId15"/>
    <p:sldId id="295" r:id="rId16"/>
    <p:sldId id="300" r:id="rId17"/>
    <p:sldId id="273" r:id="rId18"/>
    <p:sldId id="313" r:id="rId19"/>
    <p:sldId id="272" r:id="rId20"/>
    <p:sldId id="290" r:id="rId21"/>
    <p:sldId id="264" r:id="rId22"/>
    <p:sldId id="265" r:id="rId23"/>
    <p:sldId id="268" r:id="rId24"/>
    <p:sldId id="315" r:id="rId25"/>
    <p:sldId id="286" r:id="rId26"/>
    <p:sldId id="287" r:id="rId27"/>
    <p:sldId id="288" r:id="rId28"/>
    <p:sldId id="289" r:id="rId29"/>
    <p:sldId id="293" r:id="rId30"/>
    <p:sldId id="294" r:id="rId31"/>
    <p:sldId id="274" r:id="rId32"/>
    <p:sldId id="292" r:id="rId33"/>
    <p:sldId id="311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35505-1F19-436C-98B3-2D649E45AFF6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9128-740B-4189-86BE-9C7CC28955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9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CF69B-4492-4117-BA51-6BDA6C417D8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9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CF69B-4492-4117-BA51-6BDA6C417D8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27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43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41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37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4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4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7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2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70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2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1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A97F-AA88-4854-8127-D7E1967FD694}" type="datetimeFigureOut">
              <a:rPr lang="zh-TW" altLang="en-US" smtClean="0"/>
              <a:t>2017/7/21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33164-4073-4ACE-95C4-A55497EA1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18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OP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計算機結構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650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364331"/>
              </p:ext>
            </p:extLst>
          </p:nvPr>
        </p:nvGraphicFramePr>
        <p:xfrm>
          <a:off x="1815785" y="1715714"/>
          <a:ext cx="4518340" cy="1535664"/>
        </p:xfrm>
        <a:graphic>
          <a:graphicData uri="http://schemas.openxmlformats.org/drawingml/2006/table">
            <a:tbl>
              <a:tblPr/>
              <a:tblGrid>
                <a:gridCol w="994090"/>
                <a:gridCol w="1704975"/>
                <a:gridCol w="1819275"/>
              </a:tblGrid>
              <a:tr h="55380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CPU</a:t>
                      </a:r>
                      <a:r>
                        <a:rPr lang="zh-TW" altLang="en-US" sz="1600" dirty="0">
                          <a:effectLst/>
                        </a:rPr>
                        <a:t>架構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整數</a:t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暫存器數量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雙精度浮點數</a:t>
                      </a:r>
                      <a:r>
                        <a:rPr lang="zh-TW" altLang="en-US" sz="1600" dirty="0">
                          <a:effectLst/>
                        </a:rPr>
                        <a:t/>
                      </a:r>
                      <a:br>
                        <a:rPr lang="zh-TW" altLang="en-US" sz="1600" dirty="0">
                          <a:effectLst/>
                        </a:rPr>
                      </a:br>
                      <a:r>
                        <a:rPr lang="zh-TW" altLang="en-US" sz="1600" dirty="0">
                          <a:effectLst/>
                        </a:rPr>
                        <a:t>暫存器數量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</a:tr>
              <a:tr h="316461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x86</a:t>
                      </a:r>
                      <a:endParaRPr lang="en-US" sz="1600" dirty="0">
                        <a:effectLst/>
                      </a:endParaRP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</a:rPr>
                        <a:t>8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8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16461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x86-64</a:t>
                      </a:r>
                      <a:endParaRPr lang="en-US" sz="1600" dirty="0">
                        <a:effectLst/>
                      </a:endParaRP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16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16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16461"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</a:rPr>
                        <a:t>ARM</a:t>
                      </a:r>
                      <a:endParaRPr lang="en-US" sz="1600" dirty="0">
                        <a:effectLst/>
                      </a:endParaRP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>
                          <a:effectLst/>
                        </a:rPr>
                        <a:t>16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effectLst/>
                        </a:rPr>
                        <a:t>16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42645"/>
              </p:ext>
            </p:extLst>
          </p:nvPr>
        </p:nvGraphicFramePr>
        <p:xfrm>
          <a:off x="378737" y="4052692"/>
          <a:ext cx="8591738" cy="1706880"/>
        </p:xfrm>
        <a:graphic>
          <a:graphicData uri="http://schemas.openxmlformats.org/drawingml/2006/table">
            <a:tbl>
              <a:tblPr/>
              <a:tblGrid>
                <a:gridCol w="1467992"/>
                <a:gridCol w="2178424"/>
                <a:gridCol w="2411506"/>
                <a:gridCol w="2533816"/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類別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8086/8088(16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bit)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80386/80486(32 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bit)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smtClean="0">
                          <a:solidFill>
                            <a:srgbClr val="0B0080"/>
                          </a:solidFill>
                          <a:effectLst/>
                        </a:rPr>
                        <a:t>x86-64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(64 bit)</a:t>
                      </a:r>
                      <a:endParaRPr lang="zh-TW" altLang="zh-TW" sz="1400" kern="100" dirty="0" smtClean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通用暫存器</a:t>
                      </a:r>
                      <a:endParaRPr lang="en-US" altLang="zh-TW" sz="1400" kern="100" dirty="0" smtClean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General-Purpose registers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AX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BX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DX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EAX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EBX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ECX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EDX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RAX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RBX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RCX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RDX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R8~R15</a:t>
                      </a:r>
                      <a:endParaRPr lang="zh-TW" altLang="zh-TW" sz="1400" kern="100" dirty="0" smtClean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指標索引暫存器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BP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SI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DI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b="1" kern="100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IP</a:t>
                      </a:r>
                      <a:endParaRPr lang="zh-TW" sz="1400" b="1" kern="100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ESP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EBP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ESI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EDI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b="1" kern="100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</a:rPr>
                        <a:t>EIP</a:t>
                      </a:r>
                      <a:endParaRPr lang="zh-TW" altLang="zh-TW" sz="1400" b="1" kern="100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RSP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RBP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RSI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RDI</a:t>
                      </a:r>
                      <a:r>
                        <a:rPr lang="zh-TW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，</a:t>
                      </a:r>
                      <a:r>
                        <a:rPr lang="en-US" altLang="zh-TW" sz="1400" b="1" kern="100" dirty="0" smtClean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</a:rPr>
                        <a:t>RIP</a:t>
                      </a:r>
                      <a:endParaRPr lang="zh-TW" altLang="zh-TW" sz="1400" b="1" kern="100" dirty="0" smtClean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區段暫存器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ES</a:t>
                      </a:r>
                      <a:r>
                        <a:rPr lang="zh-TW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SS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CS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DS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ES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SS</a:t>
                      </a: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FS</a:t>
                      </a:r>
                      <a:r>
                        <a:rPr lang="zh-TW" sz="1400" b="0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，</a:t>
                      </a:r>
                      <a:r>
                        <a:rPr lang="en-US" sz="1400" b="0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GS</a:t>
                      </a:r>
                      <a:endParaRPr lang="zh-TW" sz="1400" b="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旗標暫存器</a:t>
                      </a: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FLAG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FLAGS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</a:rPr>
                        <a:t>R</a:t>
                      </a:r>
                      <a:r>
                        <a:rPr lang="en-US" altLang="zh-TW" sz="14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FLAGS</a:t>
                      </a:r>
                      <a:endParaRPr lang="zh-TW" altLang="zh-TW" sz="1400" kern="100" dirty="0" smtClean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17780" marR="177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圖說文字 5"/>
          <p:cNvSpPr/>
          <p:nvPr/>
        </p:nvSpPr>
        <p:spPr>
          <a:xfrm>
            <a:off x="0" y="0"/>
            <a:ext cx="9144000" cy="914400"/>
          </a:xfrm>
          <a:prstGeom prst="wedgeRectCallout">
            <a:avLst>
              <a:gd name="adj1" fmla="val -21458"/>
              <a:gd name="adj2" fmla="val 10208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 smtClean="0"/>
              <a:t>暫存器 </a:t>
            </a:r>
            <a:r>
              <a:rPr lang="en-US" altLang="zh-TW" sz="3600" dirty="0" smtClean="0"/>
              <a:t>registers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9389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37555" y="134471"/>
            <a:ext cx="5382520" cy="623889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X86-32 internal </a:t>
            </a:r>
            <a:r>
              <a:rPr lang="en-US" altLang="zh-TW" sz="3600" dirty="0" smtClean="0"/>
              <a:t>architecture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905" y="758360"/>
            <a:ext cx="5719817" cy="59061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0"/>
            <a:ext cx="180975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55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098" y="443706"/>
            <a:ext cx="4784990" cy="287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暫存器名稱的第一個字母 </a:t>
            </a:r>
            <a:r>
              <a:rPr lang="en-US" altLang="zh-TW"/>
              <a:t>E </a:t>
            </a:r>
            <a:r>
              <a:rPr lang="zh-TW" altLang="en-US"/>
              <a:t>代表 </a:t>
            </a:r>
            <a:r>
              <a:rPr lang="en-US" altLang="zh-TW"/>
              <a:t>Extended</a:t>
            </a:r>
            <a:r>
              <a:rPr lang="zh-TW" altLang="en-US"/>
              <a:t>，原先從 </a:t>
            </a:r>
            <a:r>
              <a:rPr lang="en-US" altLang="zh-TW"/>
              <a:t>16 </a:t>
            </a:r>
            <a:r>
              <a:rPr lang="zh-TW" altLang="en-US"/>
              <a:t>位元延伸到現在的 </a:t>
            </a:r>
            <a:r>
              <a:rPr lang="en-US" altLang="zh-TW"/>
              <a:t>32 </a:t>
            </a:r>
            <a:r>
              <a:rPr lang="zh-TW" altLang="en-US"/>
              <a:t>位元架構暫存器，故名稱上也都加上字母 </a:t>
            </a:r>
            <a:r>
              <a:rPr lang="en-US" altLang="zh-TW"/>
              <a:t>E </a:t>
            </a:r>
            <a:r>
              <a:rPr lang="zh-TW" altLang="en-US"/>
              <a:t>以示別</a:t>
            </a:r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72" y="3429000"/>
            <a:ext cx="42646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01" y="4235177"/>
            <a:ext cx="8368440" cy="17799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61" y="995563"/>
            <a:ext cx="5355691" cy="25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7374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http://www.c-jump.com/CIS77/ASM/Assembly/A77_0180_typical_gp_reg_uses.htm</a:t>
            </a:r>
            <a:endParaRPr lang="zh-TW" altLang="en-US" sz="16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4223538"/>
              </p:ext>
            </p:extLst>
          </p:nvPr>
        </p:nvGraphicFramePr>
        <p:xfrm>
          <a:off x="1863639" y="1444625"/>
          <a:ext cx="5594436" cy="4623880"/>
        </p:xfrm>
        <a:graphic>
          <a:graphicData uri="http://schemas.openxmlformats.org/drawingml/2006/table">
            <a:tbl>
              <a:tblPr/>
              <a:tblGrid>
                <a:gridCol w="1451061"/>
                <a:gridCol w="4143375"/>
              </a:tblGrid>
              <a:tr h="227047">
                <a:tc>
                  <a:txBody>
                    <a:bodyPr/>
                    <a:lstStyle/>
                    <a:p>
                      <a:r>
                        <a:rPr lang="en-US" sz="2000" dirty="0"/>
                        <a:t>Register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Typical Uses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 dirty="0"/>
                        <a:t>EAX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Accumulator for operands and results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/>
                        <a:t>EBX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Base pointer to data in the data </a:t>
                      </a:r>
                      <a:r>
                        <a:rPr lang="en-US" sz="1100" dirty="0" smtClean="0"/>
                        <a:t>segment</a:t>
                      </a:r>
                    </a:p>
                    <a:p>
                      <a:r>
                        <a:rPr lang="en-US" sz="1100" dirty="0" smtClean="0"/>
                        <a:t>Memory pointer, base register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/>
                        <a:t>ECX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Counter for loop </a:t>
                      </a:r>
                      <a:r>
                        <a:rPr lang="en-US" sz="1100" dirty="0" smtClean="0"/>
                        <a:t>operations</a:t>
                      </a:r>
                    </a:p>
                    <a:p>
                      <a:r>
                        <a:rPr lang="en-US" sz="1100" dirty="0" smtClean="0"/>
                        <a:t>Loop control, counter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/>
                        <a:t>EDX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pointer and I/O </a:t>
                      </a:r>
                      <a:r>
                        <a:rPr lang="en-US" sz="1100" dirty="0" smtClean="0"/>
                        <a:t>pointer</a:t>
                      </a:r>
                    </a:p>
                    <a:p>
                      <a:r>
                        <a:rPr lang="en-US" sz="1100" dirty="0" smtClean="0"/>
                        <a:t>Integer multiplication, integer division</a:t>
                      </a:r>
                      <a:endParaRPr lang="en-US" sz="1100" dirty="0"/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 dirty="0"/>
                        <a:t>EBP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Frame Pointer - useful for stack frames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64106">
                <a:tc>
                  <a:txBody>
                    <a:bodyPr/>
                    <a:lstStyle/>
                    <a:p>
                      <a:r>
                        <a:rPr lang="en-US" sz="2000" dirty="0"/>
                        <a:t>ESP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Stack Pointer - hardcoded into </a:t>
                      </a: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</a:rPr>
                        <a:t>PUSH</a:t>
                      </a:r>
                      <a:r>
                        <a:rPr lang="en-US" sz="1100" dirty="0"/>
                        <a:t> and </a:t>
                      </a:r>
                      <a:r>
                        <a:rPr lang="en-US" sz="1100" dirty="0">
                          <a:solidFill>
                            <a:srgbClr val="0000FF"/>
                          </a:solidFill>
                          <a:effectLst/>
                        </a:rPr>
                        <a:t>POP</a:t>
                      </a:r>
                      <a:r>
                        <a:rPr lang="en-US" sz="1100" dirty="0"/>
                        <a:t> operations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 dirty="0"/>
                        <a:t>ESI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Source Index - required for some array operations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64106">
                <a:tc>
                  <a:txBody>
                    <a:bodyPr/>
                    <a:lstStyle/>
                    <a:p>
                      <a:r>
                        <a:rPr lang="en-US" sz="2000"/>
                        <a:t>EDI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Destination Index - required for some array operations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7047">
                <a:tc>
                  <a:txBody>
                    <a:bodyPr/>
                    <a:lstStyle/>
                    <a:p>
                      <a:r>
                        <a:rPr lang="en-US" sz="2000"/>
                        <a:t>EIP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Instruction Pointer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576">
                <a:tc>
                  <a:txBody>
                    <a:bodyPr/>
                    <a:lstStyle/>
                    <a:p>
                      <a:r>
                        <a:rPr lang="en-US" sz="2000" dirty="0"/>
                        <a:t>EFLAGS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Result Flags - hardcoded into conditional operations</a:t>
                      </a:r>
                    </a:p>
                  </a:txBody>
                  <a:tcPr marL="29259" marR="29259" marT="29259" marB="292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24921" y="829231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32-bit</a:t>
            </a:r>
          </a:p>
        </p:txBody>
      </p:sp>
    </p:spTree>
    <p:extLst>
      <p:ext uri="{BB962C8B-B14F-4D97-AF65-F5344CB8AC3E}">
        <p14:creationId xmlns:p14="http://schemas.microsoft.com/office/powerpoint/2010/main" val="53987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1104900"/>
          </a:xfrm>
          <a:prstGeom prst="wedgeRectCallout">
            <a:avLst>
              <a:gd name="adj1" fmla="val -21458"/>
              <a:gd name="adj2" fmla="val 10208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3600" dirty="0" smtClean="0"/>
          </a:p>
          <a:p>
            <a:r>
              <a:rPr lang="zh-TW" altLang="en-US" sz="3600" dirty="0" smtClean="0"/>
              <a:t>旗</a:t>
            </a:r>
            <a:r>
              <a:rPr lang="zh-TW" altLang="en-US" sz="3600" dirty="0"/>
              <a:t>標暫存器</a:t>
            </a:r>
            <a:r>
              <a:rPr lang="en-US" altLang="zh-TW" sz="3600" dirty="0"/>
              <a:t>:Flag Registers</a:t>
            </a:r>
            <a:br>
              <a:rPr lang="en-US" altLang="zh-TW" sz="3600" dirty="0"/>
            </a:br>
            <a:r>
              <a:rPr lang="en-US" altLang="zh-TW" sz="3600" dirty="0" smtClean="0"/>
              <a:t>FLAGs(16)/</a:t>
            </a:r>
            <a:r>
              <a:rPr lang="en-US" altLang="zh-TW" sz="3600" dirty="0" smtClean="0">
                <a:solidFill>
                  <a:srgbClr val="FFFF00"/>
                </a:solidFill>
              </a:rPr>
              <a:t>E</a:t>
            </a:r>
            <a:r>
              <a:rPr lang="en-US" altLang="zh-TW" sz="3600" dirty="0" smtClean="0"/>
              <a:t>FLAGs(32)/</a:t>
            </a:r>
            <a:r>
              <a:rPr lang="en-US" altLang="zh-TW" sz="3600" dirty="0" smtClean="0">
                <a:solidFill>
                  <a:srgbClr val="FF0000"/>
                </a:solidFill>
              </a:rPr>
              <a:t>R</a:t>
            </a:r>
            <a:r>
              <a:rPr lang="en-US" altLang="zh-TW" sz="3600" dirty="0" smtClean="0"/>
              <a:t>FLAGs(64)</a:t>
            </a:r>
            <a:endParaRPr lang="zh-TW" altLang="en-US" sz="3600" dirty="0"/>
          </a:p>
          <a:p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361950" y="4532352"/>
            <a:ext cx="7848600" cy="41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RFLAGs(64</a:t>
            </a:r>
            <a:r>
              <a:rPr lang="zh-TW" altLang="en-US" dirty="0" smtClean="0"/>
              <a:t>位元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48400" y="3524250"/>
            <a:ext cx="196215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FLAGs(16</a:t>
            </a:r>
            <a:r>
              <a:rPr lang="zh-TW" altLang="en-US" dirty="0" smtClean="0"/>
              <a:t>位元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3937960" y="1104900"/>
            <a:ext cx="4430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https://en.wikipedia.org/wiki/FLAGS_register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39048" y="305383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15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86250" y="4027527"/>
            <a:ext cx="3924300" cy="419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00"/>
                </a:solidFill>
              </a:rPr>
              <a:t>E</a:t>
            </a:r>
            <a:r>
              <a:rPr lang="en-US" altLang="zh-TW" dirty="0" smtClean="0"/>
              <a:t>FLAGs</a:t>
            </a:r>
            <a:r>
              <a:rPr lang="en-US" altLang="zh-TW" dirty="0"/>
              <a:t>(32</a:t>
            </a:r>
            <a:r>
              <a:rPr lang="zh-TW" altLang="en-US" dirty="0"/>
              <a:t>位元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4076898" y="35912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31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49636" y="30538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19273" y="402752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63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19273" y="1698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一</a:t>
            </a:r>
            <a:r>
              <a:rPr lang="zh-TW" altLang="en-US" dirty="0" smtClean="0"/>
              <a:t>特殊</a:t>
            </a:r>
            <a:r>
              <a:rPr lang="zh-TW" altLang="en-US" dirty="0"/>
              <a:t>的暫存器</a:t>
            </a:r>
            <a:r>
              <a:rPr lang="en-US" altLang="zh-TW" dirty="0"/>
              <a:t>, </a:t>
            </a:r>
            <a:r>
              <a:rPr lang="zh-TW" altLang="en-US" dirty="0"/>
              <a:t>是用來記</a:t>
            </a:r>
            <a:r>
              <a:rPr lang="zh-TW" altLang="en-US" dirty="0" smtClean="0"/>
              <a:t>錄</a:t>
            </a:r>
            <a:r>
              <a:rPr lang="en-US" altLang="zh-TW" dirty="0" smtClean="0"/>
              <a:t>CPU </a:t>
            </a:r>
            <a:r>
              <a:rPr lang="zh-TW" altLang="en-US" dirty="0"/>
              <a:t>在處理運算時的狀態</a:t>
            </a:r>
            <a:r>
              <a:rPr lang="en-US" altLang="zh-TW" dirty="0"/>
              <a:t>, </a:t>
            </a:r>
            <a:r>
              <a:rPr lang="zh-TW" altLang="en-US" dirty="0"/>
              <a:t>或運算之後</a:t>
            </a:r>
            <a:r>
              <a:rPr lang="zh-TW" altLang="en-US" dirty="0" smtClean="0"/>
              <a:t>的狀</a:t>
            </a:r>
            <a:r>
              <a:rPr lang="zh-TW" altLang="en-US" dirty="0"/>
              <a:t>態。</a:t>
            </a:r>
          </a:p>
        </p:txBody>
      </p:sp>
      <p:sp>
        <p:nvSpPr>
          <p:cNvPr id="16" name="矩形 15"/>
          <p:cNvSpPr/>
          <p:nvPr/>
        </p:nvSpPr>
        <p:spPr>
          <a:xfrm>
            <a:off x="219273" y="2442687"/>
            <a:ext cx="4962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80386</a:t>
            </a:r>
            <a:r>
              <a:rPr lang="zh-TW" altLang="en-US" dirty="0"/>
              <a:t>以上電腦，旗標暫存器已可擴充至</a:t>
            </a:r>
            <a:r>
              <a:rPr lang="en-US" altLang="zh-TW" dirty="0"/>
              <a:t>32</a:t>
            </a:r>
            <a:r>
              <a:rPr lang="zh-TW" altLang="en-US" dirty="0" smtClean="0"/>
              <a:t>位元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28084" y="5473184"/>
            <a:ext cx="7219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In 64-bit mode, EFLAGS is extended to 64 bits and called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dirty="0"/>
              <a:t>FLAGS.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The upper 32 bits of RFLAGS register is reserved.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/>
              <a:t>The lower 32 bits of RFLAGS is the same as EFLAGS.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86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345813"/>
              </p:ext>
            </p:extLst>
          </p:nvPr>
        </p:nvGraphicFramePr>
        <p:xfrm>
          <a:off x="800100" y="1825627"/>
          <a:ext cx="6467475" cy="4297043"/>
        </p:xfrm>
        <a:graphic>
          <a:graphicData uri="http://schemas.openxmlformats.org/drawingml/2006/table">
            <a:tbl>
              <a:tblPr/>
              <a:tblGrid>
                <a:gridCol w="667345"/>
                <a:gridCol w="650867"/>
                <a:gridCol w="4253913"/>
                <a:gridCol w="895350"/>
              </a:tblGrid>
              <a:tr h="21461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FLAGS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41441" marR="41441" marT="20721" marB="20721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41441" marR="41441" marT="20721" marB="20721"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41441" marR="41441" marT="20721" marB="20721"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Carry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進位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7753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Reserved</a:t>
                      </a:r>
                      <a:r>
                        <a:rPr lang="en-US" altLang="zh-TW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保留</a:t>
                      </a:r>
                      <a:r>
                        <a:rPr lang="en-US" altLang="zh-TW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 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always 1 in EFLAGS 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Parity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奇偶旗標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Reserved(</a:t>
                      </a:r>
                      <a:r>
                        <a:rPr lang="zh-TW" alt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保留</a:t>
                      </a:r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Adjust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Reserved</a:t>
                      </a:r>
                      <a:r>
                        <a:rPr lang="en-US" altLang="zh-TW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保留</a:t>
                      </a:r>
                      <a:r>
                        <a:rPr lang="en-US" altLang="zh-TW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Zero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零值旗標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Sign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符號</a:t>
                      </a:r>
                      <a:r>
                        <a:rPr lang="en-US" altLang="zh-TW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正負號</a:t>
                      </a:r>
                      <a:r>
                        <a:rPr lang="en-US" altLang="zh-TW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7753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Trap flag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(single step</a:t>
                      </a:r>
                      <a:r>
                        <a:rPr 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lang="zh-TW" altLang="en-US" sz="1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單步旗標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Control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7753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Interrupt enable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中斷旗標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Control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Direction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方向旗標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Control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4612"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Overflow </a:t>
                      </a:r>
                      <a:r>
                        <a:rPr 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flag</a:t>
                      </a:r>
                      <a:r>
                        <a:rPr lang="zh-TW" altLang="en-US" sz="12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溢位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41342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</a:rPr>
                        <a:t>12-13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IOPL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hlinkClick r:id="rId2" tooltip="IOPL"/>
                        </a:rPr>
                        <a:t>I/O privilege level</a:t>
                      </a:r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(286+ only), always 1 on 8086 and 186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System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282494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</a:rPr>
                        <a:t>14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NT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Nested task flag (286+ only), always 1 on 8086 and 186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System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323071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</a:rPr>
                        <a:t>15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>
                        <a:effectLst/>
                      </a:endParaRP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Reserved, always 1 on 8086 and 186, always 0 on later models</a:t>
                      </a:r>
                    </a:p>
                  </a:txBody>
                  <a:tcPr marL="41441" marR="41441" marT="20721" marB="20721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41441" marR="41441" marT="20721" marB="20721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0897"/>
              </p:ext>
            </p:extLst>
          </p:nvPr>
        </p:nvGraphicFramePr>
        <p:xfrm>
          <a:off x="870409" y="117332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266700"/>
                <a:gridCol w="4953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TF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CF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577441" y="80399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8" name="矩形 7"/>
          <p:cNvSpPr/>
          <p:nvPr/>
        </p:nvSpPr>
        <p:spPr>
          <a:xfrm>
            <a:off x="5824966" y="73576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0" name="矩形 9"/>
          <p:cNvSpPr/>
          <p:nvPr/>
        </p:nvSpPr>
        <p:spPr>
          <a:xfrm>
            <a:off x="5072491" y="7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1" name="矩形 10"/>
          <p:cNvSpPr/>
          <p:nvPr/>
        </p:nvSpPr>
        <p:spPr>
          <a:xfrm>
            <a:off x="4320016" y="7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2" name="矩形 11"/>
          <p:cNvSpPr/>
          <p:nvPr/>
        </p:nvSpPr>
        <p:spPr>
          <a:xfrm>
            <a:off x="3918409" y="7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3" name="矩形 12"/>
          <p:cNvSpPr/>
          <p:nvPr/>
        </p:nvSpPr>
        <p:spPr>
          <a:xfrm>
            <a:off x="3516802" y="7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4" name="矩形 13"/>
          <p:cNvSpPr/>
          <p:nvPr/>
        </p:nvSpPr>
        <p:spPr>
          <a:xfrm>
            <a:off x="3145327" y="7698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5" name="矩形 14"/>
          <p:cNvSpPr/>
          <p:nvPr/>
        </p:nvSpPr>
        <p:spPr>
          <a:xfrm>
            <a:off x="2762098" y="76988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矩形 15"/>
          <p:cNvSpPr/>
          <p:nvPr/>
        </p:nvSpPr>
        <p:spPr>
          <a:xfrm>
            <a:off x="2243473" y="76823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17" name="矩形 16"/>
          <p:cNvSpPr/>
          <p:nvPr/>
        </p:nvSpPr>
        <p:spPr>
          <a:xfrm>
            <a:off x="800100" y="73576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7994" y="163892"/>
            <a:ext cx="2203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6</a:t>
            </a:r>
            <a:r>
              <a:rPr lang="zh-TW" altLang="en-US" dirty="0"/>
              <a:t>個</a:t>
            </a:r>
            <a:r>
              <a:rPr lang="en-US" altLang="zh-TW" dirty="0" smtClean="0"/>
              <a:t>Status</a:t>
            </a:r>
            <a:r>
              <a:rPr lang="en-US" altLang="zh-TW" dirty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/>
              <a:t>Control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867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3.4.3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EFLAGS Register</a:t>
            </a:r>
          </a:p>
          <a:p>
            <a:pPr algn="ctr"/>
            <a:r>
              <a:rPr lang="zh-TW" altLang="en-US" sz="3200" dirty="0"/>
              <a:t>旗</a:t>
            </a:r>
            <a:r>
              <a:rPr lang="zh-TW" altLang="en-US" sz="3200" dirty="0" smtClean="0"/>
              <a:t>標暫存器</a:t>
            </a:r>
            <a:endParaRPr lang="zh-TW" altLang="en-US" sz="32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6050" y="200025"/>
            <a:ext cx="4152900" cy="73818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Figure 3-8. EFLAGS Register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117" y="938214"/>
            <a:ext cx="5625650" cy="473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8150" y="1562101"/>
            <a:ext cx="4943475" cy="140970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組合語言基本架構</a:t>
            </a:r>
            <a:r>
              <a:rPr lang="en-US" altLang="zh-TW" dirty="0" smtClean="0"/>
              <a:t>::</a:t>
            </a:r>
            <a:r>
              <a:rPr lang="zh-TW" altLang="en-US" dirty="0" smtClean="0"/>
              <a:t>四</a:t>
            </a:r>
            <a:r>
              <a:rPr lang="zh-TW" altLang="en-US" dirty="0"/>
              <a:t>個</a:t>
            </a:r>
            <a:r>
              <a:rPr lang="zh-TW" altLang="en-US" dirty="0" smtClean="0"/>
              <a:t>區段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一般而言</a:t>
            </a:r>
            <a:r>
              <a:rPr lang="zh-TW" altLang="en-US" dirty="0"/>
              <a:t>，組合語言會具備這四個 區段 ，不過只有程式段和資料段亦可以成為一個完整的程式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6391275" y="914400"/>
          <a:ext cx="1228725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Memory</a:t>
                      </a:r>
                    </a:p>
                    <a:p>
                      <a:r>
                        <a:rPr lang="zh-TW" altLang="en-US" dirty="0" smtClean="0"/>
                        <a:t>記憶體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程式段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資料段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堆疊 段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額外段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57200" y="3232825"/>
            <a:ext cx="4572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TW" altLang="en-US" dirty="0"/>
              <a:t>當組合語言被組譯成機器語言時， </a:t>
            </a:r>
            <a:r>
              <a:rPr lang="zh-TW" altLang="en-US" dirty="0" smtClean="0"/>
              <a:t>各</a:t>
            </a:r>
            <a:r>
              <a:rPr lang="zh-TW" altLang="en-US" dirty="0"/>
              <a:t>區段的位 址 則 分 別 利 用 </a:t>
            </a:r>
            <a:r>
              <a:rPr lang="en-US" altLang="zh-TW" dirty="0" smtClean="0"/>
              <a:t>CS(Code  Segment)</a:t>
            </a:r>
            <a:r>
              <a:rPr lang="zh-TW" altLang="en-US" dirty="0" smtClean="0"/>
              <a:t>、 </a:t>
            </a:r>
            <a:r>
              <a:rPr lang="en-US" altLang="zh-TW" dirty="0" smtClean="0"/>
              <a:t>DS</a:t>
            </a:r>
            <a:r>
              <a:rPr lang="en-US" altLang="zh-TW" dirty="0"/>
              <a:t>(</a:t>
            </a:r>
            <a:r>
              <a:rPr lang="en-US" altLang="zh-TW" dirty="0" smtClean="0"/>
              <a:t>Data  </a:t>
            </a:r>
            <a:r>
              <a:rPr lang="en-US" altLang="zh-TW" dirty="0"/>
              <a:t>Segment 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  </a:t>
            </a:r>
            <a:r>
              <a:rPr lang="en-US" altLang="zh-TW" dirty="0" smtClean="0"/>
              <a:t>SS(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stack </a:t>
            </a:r>
            <a:r>
              <a:rPr lang="en-US" altLang="zh-TW" dirty="0"/>
              <a:t>Segment 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zh-TW" altLang="en-US" dirty="0"/>
              <a:t>及 </a:t>
            </a:r>
            <a:r>
              <a:rPr lang="en-US" altLang="zh-TW" dirty="0" smtClean="0"/>
              <a:t>ES</a:t>
            </a:r>
            <a:r>
              <a:rPr lang="en-US" altLang="zh-TW" dirty="0"/>
              <a:t>(</a:t>
            </a:r>
            <a:r>
              <a:rPr lang="en-US" altLang="zh-TW" dirty="0" smtClean="0"/>
              <a:t>Extra  </a:t>
            </a:r>
            <a:r>
              <a:rPr lang="en-US" altLang="zh-TW" dirty="0"/>
              <a:t>Segment )</a:t>
            </a:r>
            <a:r>
              <a:rPr lang="zh-TW" altLang="en-US" dirty="0" smtClean="0"/>
              <a:t>來</a:t>
            </a:r>
            <a:r>
              <a:rPr lang="zh-TW" altLang="en-US" dirty="0"/>
              <a:t>代表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6" name="矩形圖說文字 5"/>
          <p:cNvSpPr/>
          <p:nvPr/>
        </p:nvSpPr>
        <p:spPr>
          <a:xfrm>
            <a:off x="0" y="0"/>
            <a:ext cx="9144000" cy="914400"/>
          </a:xfrm>
          <a:prstGeom prst="wedgeRectCallout">
            <a:avLst>
              <a:gd name="adj1" fmla="val -21458"/>
              <a:gd name="adj2" fmla="val 10208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dirty="0"/>
              <a:t>區段暫存器 </a:t>
            </a:r>
            <a:r>
              <a:rPr lang="en-US" altLang="zh-TW" sz="3600" dirty="0"/>
              <a:t>Segment </a:t>
            </a:r>
            <a:r>
              <a:rPr lang="en-US" altLang="zh-TW" sz="3600" dirty="0" smtClean="0"/>
              <a:t>registers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5296342" y="2606319"/>
            <a:ext cx="41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96342" y="383032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261076" y="4869655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SS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29043" y="5908990"/>
            <a:ext cx="400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653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9855" y="254796"/>
            <a:ext cx="7886700" cy="1325563"/>
          </a:xfrm>
        </p:spPr>
        <p:txBody>
          <a:bodyPr/>
          <a:lstStyle/>
          <a:p>
            <a:r>
              <a:rPr lang="en-US" altLang="zh-TW" dirty="0"/>
              <a:t>IA-32 Memory </a:t>
            </a:r>
            <a:r>
              <a:rPr lang="en-US" altLang="zh-TW" dirty="0" smtClean="0"/>
              <a:t>Models</a:t>
            </a:r>
            <a:br>
              <a:rPr lang="en-US" altLang="zh-TW" dirty="0" smtClean="0"/>
            </a:br>
            <a:r>
              <a:rPr lang="en-US" altLang="zh-TW" dirty="0" smtClean="0"/>
              <a:t>32</a:t>
            </a:r>
            <a:r>
              <a:rPr lang="zh-TW" altLang="en-US" dirty="0" smtClean="0"/>
              <a:t>位元的記憶體管理模式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5" y="2409824"/>
            <a:ext cx="3743150" cy="3549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1975" y="6311899"/>
            <a:ext cx="64960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Intel® 64 and IA-32 Architectures Software Developer’s Manuals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1690689"/>
            <a:ext cx="3657600" cy="4400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0050" y="1801019"/>
            <a:ext cx="4791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Figure 3-3. Three Memory Management Models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05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/>
              <a:t> </a:t>
            </a:r>
            <a:r>
              <a:rPr lang="zh-TW" altLang="en-US" sz="4800" dirty="0" smtClean="0"/>
              <a:t>學習組合語言</a:t>
            </a:r>
            <a:endParaRPr lang="en-US" altLang="zh-TW" sz="4800" dirty="0" smtClean="0"/>
          </a:p>
          <a:p>
            <a:pPr algn="ctr"/>
            <a:r>
              <a:rPr lang="zh-TW" altLang="en-US" sz="4800" dirty="0" smtClean="0"/>
              <a:t>先了解一下計算機硬體架構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20478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76994"/>
            <a:ext cx="3514725" cy="2686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3.4.2 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Segment Registers</a:t>
            </a:r>
          </a:p>
          <a:p>
            <a:pPr algn="ctr"/>
            <a:r>
              <a:rPr lang="zh-TW" altLang="en-US" sz="3200" dirty="0" smtClean="0"/>
              <a:t>區</a:t>
            </a:r>
            <a:r>
              <a:rPr lang="zh-TW" altLang="en-US" sz="3200" dirty="0"/>
              <a:t>段</a:t>
            </a:r>
            <a:r>
              <a:rPr lang="zh-TW" altLang="en-US" sz="3200" dirty="0" smtClean="0"/>
              <a:t>暫存器</a:t>
            </a:r>
          </a:p>
          <a:p>
            <a:pPr algn="ctr"/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648325" y="2453779"/>
            <a:ext cx="3190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Figure 3-6. Use of Segment Registers for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Flat</a:t>
            </a:r>
            <a:r>
              <a:rPr lang="en-US" altLang="zh-TW" dirty="0" smtClean="0"/>
              <a:t> Memory Model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29000" y="60871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Figure 3-7. Use of Segment Registers in Segmented Memory Model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62" y="3722250"/>
            <a:ext cx="3695700" cy="23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46207" y="415538"/>
            <a:ext cx="5111943" cy="83395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AMD64 (EM64T) architecture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07" y="1590674"/>
            <a:ext cx="6041201" cy="42767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AMD64 (EM64T) architecture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73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796" y="458144"/>
            <a:ext cx="6363258" cy="63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051" y="139847"/>
            <a:ext cx="6361102" cy="82269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x86 General Purpose </a:t>
            </a:r>
            <a:r>
              <a:rPr lang="en-US" altLang="zh-TW" dirty="0" smtClean="0"/>
              <a:t>Registers</a:t>
            </a:r>
            <a:br>
              <a:rPr lang="en-US" altLang="zh-TW" dirty="0" smtClean="0"/>
            </a:br>
            <a:r>
              <a:rPr lang="en-US" altLang="zh-TW" sz="1600" dirty="0"/>
              <a:t>https://www.tortall.net/projects/yasm/manual/html/arch-x86-registers.html</a:t>
            </a:r>
            <a:endParaRPr lang="zh-TW" altLang="en-US" sz="1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51" y="1120653"/>
            <a:ext cx="7927971" cy="573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99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圖說文字 3"/>
          <p:cNvSpPr/>
          <p:nvPr/>
        </p:nvSpPr>
        <p:spPr>
          <a:xfrm>
            <a:off x="0" y="0"/>
            <a:ext cx="9144000" cy="962025"/>
          </a:xfrm>
          <a:prstGeom prst="wedgeRectCallo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/>
              <a:t>Introduction to x86 Assembly </a:t>
            </a:r>
            <a:r>
              <a:rPr lang="en-US" altLang="zh-TW" sz="2800" dirty="0" smtClean="0"/>
              <a:t>Language</a:t>
            </a:r>
          </a:p>
          <a:p>
            <a:r>
              <a:rPr lang="en-US" altLang="zh-TW" dirty="0"/>
              <a:t>http://www.c-jump.com/CIS77/ASM/Assembly/index.html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8" y="1250278"/>
            <a:ext cx="3939287" cy="50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控制計算機執行的</a:t>
            </a:r>
            <a:endParaRPr lang="en-US" altLang="zh-TW" sz="4800" dirty="0" smtClean="0"/>
          </a:p>
          <a:p>
            <a:pPr algn="ctr"/>
            <a:r>
              <a:rPr lang="zh-TW" altLang="en-US" sz="4800" dirty="0" smtClean="0"/>
              <a:t>組合語言</a:t>
            </a:r>
            <a:r>
              <a:rPr lang="en-US" altLang="zh-TW" sz="4800" dirty="0" smtClean="0"/>
              <a:t>(</a:t>
            </a:r>
            <a:r>
              <a:rPr lang="zh-TW" altLang="en-US" sz="4800" dirty="0" smtClean="0"/>
              <a:t>機器語言</a:t>
            </a:r>
            <a:r>
              <a:rPr lang="en-US" altLang="zh-TW" sz="4800" dirty="0" smtClean="0"/>
              <a:t>)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29838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程式語言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4941168"/>
            <a:ext cx="2458616" cy="1584176"/>
          </a:xfrm>
          <a:solidFill>
            <a:schemeClr val="tx1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TW" altLang="en-US" sz="7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</a:t>
            </a:r>
            <a:r>
              <a:rPr lang="zh-TW" altLang="en-US" sz="7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7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code</a:t>
            </a:r>
          </a:p>
          <a:p>
            <a:pPr marL="0" indent="0">
              <a:buNone/>
            </a:pPr>
            <a:r>
              <a:rPr lang="en-US" altLang="zh-TW" sz="4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</a:t>
            </a:r>
          </a:p>
          <a:p>
            <a:pPr marL="0" indent="0">
              <a:buNone/>
            </a:pPr>
            <a:r>
              <a:rPr lang="zh-TW" altLang="en-US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第一代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程式語言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3356992"/>
            <a:ext cx="2386608" cy="11129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5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</a:t>
            </a:r>
            <a:r>
              <a:rPr lang="zh-TW" altLang="en-US" sz="5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51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 </a:t>
            </a:r>
            <a:r>
              <a:rPr lang="en-US" altLang="zh-TW" sz="29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第二代程式語言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57200" y="1772816"/>
            <a:ext cx="2386608" cy="11129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5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  <a:r>
              <a:rPr lang="zh-TW" altLang="en-US" sz="5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階</a:t>
            </a:r>
            <a:r>
              <a:rPr lang="zh-TW" altLang="en-US" sz="5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51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</a:t>
            </a:r>
            <a:r>
              <a:rPr lang="en-US" altLang="zh-TW" sz="29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</a:t>
            </a: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代程式語言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3995936" y="4797152"/>
            <a:ext cx="3312368" cy="1224136"/>
          </a:xfrm>
          <a:prstGeom prst="cloudCallout">
            <a:avLst>
              <a:gd name="adj1" fmla="val -78884"/>
              <a:gd name="adj2" fmla="val 24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</a:t>
            </a:r>
            <a:r>
              <a:rPr lang="zh-TW" altLang="en-US" sz="3200" dirty="0" smtClean="0"/>
              <a:t>在跑的指令</a:t>
            </a:r>
            <a:endParaRPr lang="zh-TW" altLang="en-US" sz="3200" dirty="0"/>
          </a:p>
        </p:txBody>
      </p:sp>
      <p:sp>
        <p:nvSpPr>
          <p:cNvPr id="8" name="雲朵形圖說文字 7"/>
          <p:cNvSpPr/>
          <p:nvPr/>
        </p:nvSpPr>
        <p:spPr>
          <a:xfrm>
            <a:off x="4024523" y="1270059"/>
            <a:ext cx="3662144" cy="1407293"/>
          </a:xfrm>
          <a:prstGeom prst="cloudCallout">
            <a:avLst>
              <a:gd name="adj1" fmla="val -78884"/>
              <a:gd name="adj2" fmla="val 24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程式師</a:t>
            </a:r>
            <a:r>
              <a:rPr lang="zh-TW" altLang="en-US" sz="3200" dirty="0"/>
              <a:t>寫</a:t>
            </a:r>
            <a:r>
              <a:rPr lang="zh-TW" altLang="en-US" sz="3200" dirty="0" smtClean="0"/>
              <a:t>的</a:t>
            </a:r>
            <a:r>
              <a:rPr lang="en-US" altLang="zh-TW" sz="3200" dirty="0" smtClean="0"/>
              <a:t>C|JAVA</a:t>
            </a:r>
            <a:r>
              <a:rPr lang="zh-TW" altLang="en-US" sz="3200" dirty="0" smtClean="0"/>
              <a:t>程式</a:t>
            </a:r>
            <a:endParaRPr lang="zh-TW" altLang="en-US" sz="3200" dirty="0"/>
          </a:p>
        </p:txBody>
      </p:sp>
      <p:sp>
        <p:nvSpPr>
          <p:cNvPr id="9" name="雲朵形圖說文字 8"/>
          <p:cNvSpPr/>
          <p:nvPr/>
        </p:nvSpPr>
        <p:spPr>
          <a:xfrm>
            <a:off x="4158600" y="3038203"/>
            <a:ext cx="3662144" cy="1407293"/>
          </a:xfrm>
          <a:prstGeom prst="cloudCallout">
            <a:avLst>
              <a:gd name="adj1" fmla="val -78884"/>
              <a:gd name="adj2" fmla="val 24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人</a:t>
            </a:r>
            <a:r>
              <a:rPr lang="zh-TW" altLang="en-US" sz="3200" dirty="0" smtClean="0"/>
              <a:t>腦比較看得懂的指令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2087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6454" y="36703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/>
              <a:t>資料移動的一個指令</a:t>
            </a:r>
            <a:r>
              <a:rPr lang="en-US" altLang="zh-TW" sz="2400" dirty="0" smtClean="0"/>
              <a:t>:tells </a:t>
            </a:r>
            <a:r>
              <a:rPr lang="en-US" altLang="zh-TW" sz="2400" dirty="0"/>
              <a:t>an x86/IA-32 processor to move an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immediate</a:t>
            </a:r>
            <a:r>
              <a:rPr lang="en-US" altLang="zh-TW" sz="2400" dirty="0"/>
              <a:t> 8-bit value into a register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600" y="2956761"/>
            <a:ext cx="3672408" cy="60466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10110000 </a:t>
            </a:r>
            <a:r>
              <a:rPr lang="en-US" altLang="zh-TW" dirty="0">
                <a:solidFill>
                  <a:srgbClr val="C00000"/>
                </a:solidFill>
              </a:rPr>
              <a:t>01100001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28184" y="5085184"/>
            <a:ext cx="2458616" cy="14401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7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</a:t>
            </a:r>
            <a:r>
              <a:rPr lang="zh-TW" altLang="en-US" sz="7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7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 </a:t>
            </a:r>
            <a:r>
              <a:rPr lang="en-US" altLang="zh-TW" sz="4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</a:t>
            </a:r>
            <a:endParaRPr lang="en-US" altLang="zh-TW" sz="4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第一代程式語言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2141" y="1791737"/>
            <a:ext cx="233910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二進位機器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碼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>
            <a:stCxn id="3" idx="3"/>
          </p:cNvCxnSpPr>
          <p:nvPr/>
        </p:nvCxnSpPr>
        <p:spPr>
          <a:xfrm>
            <a:off x="4644008" y="3259093"/>
            <a:ext cx="43204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 txBox="1">
            <a:spLocks/>
          </p:cNvSpPr>
          <p:nvPr/>
        </p:nvSpPr>
        <p:spPr>
          <a:xfrm>
            <a:off x="5220072" y="2956761"/>
            <a:ext cx="1152128" cy="604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B0 61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059832" y="3637423"/>
            <a:ext cx="1292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8-bit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(Data) 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0072" y="1805888"/>
            <a:ext cx="269817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Hexadecimal</a:t>
            </a:r>
          </a:p>
          <a:p>
            <a:r>
              <a:rPr lang="zh-TW" altLang="en-US" sz="2800" dirty="0" smtClean="0"/>
              <a:t>十六進位表達</a:t>
            </a:r>
            <a:r>
              <a:rPr lang="zh-TW" altLang="en-US" sz="2800" dirty="0"/>
              <a:t>法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953669" y="4653136"/>
            <a:ext cx="1944216" cy="604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>
                <a:solidFill>
                  <a:srgbClr val="00B050"/>
                </a:solidFill>
              </a:rPr>
              <a:t>101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0070C0"/>
                </a:solidFill>
              </a:rPr>
              <a:t>10000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835696" y="3561425"/>
            <a:ext cx="0" cy="101970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953669" y="5157192"/>
            <a:ext cx="233955" cy="4320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8072" y="6349511"/>
            <a:ext cx="500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https://en.wikipedia.org/wiki/Assembly_language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 flipV="1">
            <a:off x="2411760" y="5207496"/>
            <a:ext cx="216024" cy="4537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76454" y="5634148"/>
            <a:ext cx="161723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3-bit identifier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69756" y="5708535"/>
            <a:ext cx="27503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code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(instruction)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內容版面配置區 2"/>
          <p:cNvSpPr txBox="1">
            <a:spLocks/>
          </p:cNvSpPr>
          <p:nvPr/>
        </p:nvSpPr>
        <p:spPr>
          <a:xfrm>
            <a:off x="4788024" y="4260937"/>
            <a:ext cx="3456384" cy="69453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不同機器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語言的設計就是要解析這些動作是要如何執行</a:t>
            </a:r>
            <a:r>
              <a:rPr lang="en-US" altLang="zh-TW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zh-TW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解讀</a:t>
            </a:r>
            <a:endParaRPr lang="en-US" altLang="zh-TW" sz="1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04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6454" y="36703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dirty="0" smtClean="0"/>
              <a:t>資料移動的一個指令</a:t>
            </a:r>
            <a:r>
              <a:rPr lang="en-US" altLang="zh-TW" sz="2400" dirty="0" smtClean="0"/>
              <a:t>:tells </a:t>
            </a:r>
            <a:r>
              <a:rPr lang="en-US" altLang="zh-TW" sz="2400" dirty="0"/>
              <a:t>an x86/IA-32 processor to move an immediate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8-bit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value(61h|97) </a:t>
            </a:r>
            <a:r>
              <a:rPr lang="en-US" altLang="zh-TW" sz="2400" dirty="0"/>
              <a:t>into a register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6083" y="3814915"/>
            <a:ext cx="3672408" cy="60466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10110000 </a:t>
            </a:r>
            <a:r>
              <a:rPr lang="en-US" altLang="zh-TW" dirty="0">
                <a:solidFill>
                  <a:srgbClr val="C00000"/>
                </a:solidFill>
              </a:rPr>
              <a:t>01100001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423260" y="4909351"/>
            <a:ext cx="2458616" cy="14401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7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</a:t>
            </a:r>
            <a:r>
              <a:rPr lang="zh-TW" altLang="en-US" sz="7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7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 </a:t>
            </a:r>
            <a:r>
              <a:rPr lang="en-US" altLang="zh-TW" sz="4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</a:t>
            </a:r>
            <a:endParaRPr lang="en-US" altLang="zh-TW" sz="4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第一代程式語言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083" y="4708349"/>
            <a:ext cx="233910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</a:t>
            </a:r>
            <a:r>
              <a:rPr lang="en-US" altLang="zh-TW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二進位機器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碼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直線單箭頭接點 6"/>
          <p:cNvCxnSpPr>
            <a:stCxn id="3" idx="3"/>
          </p:cNvCxnSpPr>
          <p:nvPr/>
        </p:nvCxnSpPr>
        <p:spPr>
          <a:xfrm>
            <a:off x="3978491" y="4117247"/>
            <a:ext cx="43204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 txBox="1">
            <a:spLocks/>
          </p:cNvSpPr>
          <p:nvPr/>
        </p:nvSpPr>
        <p:spPr>
          <a:xfrm>
            <a:off x="4554555" y="3814915"/>
            <a:ext cx="1152128" cy="604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B0 61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91880" y="4581603"/>
            <a:ext cx="269817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Hexadecimal</a:t>
            </a:r>
          </a:p>
          <a:p>
            <a:r>
              <a:rPr lang="zh-TW" altLang="en-US" sz="2800" dirty="0" smtClean="0"/>
              <a:t>十六進位表達</a:t>
            </a:r>
            <a:r>
              <a:rPr lang="zh-TW" altLang="en-US" sz="2800" dirty="0"/>
              <a:t>法</a:t>
            </a:r>
          </a:p>
        </p:txBody>
      </p:sp>
      <p:sp>
        <p:nvSpPr>
          <p:cNvPr id="16" name="矩形 15"/>
          <p:cNvSpPr/>
          <p:nvPr/>
        </p:nvSpPr>
        <p:spPr>
          <a:xfrm>
            <a:off x="648072" y="6349511"/>
            <a:ext cx="500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https://en.wikipedia.org/wiki/Assembly_language</a:t>
            </a:r>
            <a:endParaRPr lang="zh-TW" altLang="en-US" dirty="0"/>
          </a:p>
        </p:txBody>
      </p:sp>
      <p:sp>
        <p:nvSpPr>
          <p:cNvPr id="18" name="內容版面配置區 2"/>
          <p:cNvSpPr txBox="1">
            <a:spLocks/>
          </p:cNvSpPr>
          <p:nvPr/>
        </p:nvSpPr>
        <p:spPr>
          <a:xfrm>
            <a:off x="6424978" y="2105979"/>
            <a:ext cx="2386608" cy="11129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51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組合</a:t>
            </a:r>
            <a:r>
              <a:rPr lang="zh-TW" altLang="en-US" sz="5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語言</a:t>
            </a:r>
            <a:endParaRPr lang="en-US" altLang="zh-TW" sz="51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Assembly language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第二代程式語言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>
            <a:stCxn id="18" idx="2"/>
          </p:cNvCxnSpPr>
          <p:nvPr/>
        </p:nvCxnSpPr>
        <p:spPr>
          <a:xfrm>
            <a:off x="7618282" y="3218966"/>
            <a:ext cx="32617" cy="165019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791545" y="2288628"/>
            <a:ext cx="212455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</a:t>
            </a:r>
            <a:r>
              <a:rPr lang="en-US" altLang="zh-TW" sz="2800" dirty="0"/>
              <a:t> </a:t>
            </a:r>
            <a:r>
              <a:rPr lang="en-US" altLang="zh-TW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</a:t>
            </a:r>
            <a:r>
              <a:rPr lang="en-US" altLang="zh-TW" sz="2800" dirty="0"/>
              <a:t>, 61h</a:t>
            </a:r>
            <a:endParaRPr lang="zh-TW" altLang="en-US" sz="2800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5004048" y="2843071"/>
            <a:ext cx="1649" cy="100420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65007" y="2815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指令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29424" y="2782669"/>
            <a:ext cx="1292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8-bit 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(Data) 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23832" y="3244334"/>
            <a:ext cx="89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register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410539" y="1608631"/>
            <a:ext cx="10452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</a:p>
          <a:p>
            <a:r>
              <a:rPr lang="zh-TW" altLang="en-US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暫</a:t>
            </a:r>
            <a:r>
              <a:rPr lang="zh-TW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存器</a:t>
            </a:r>
            <a:endParaRPr lang="zh-TW" alt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37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9575" y="526108"/>
            <a:ext cx="6305550" cy="1063759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/>
              <a:t>線上反組譯服務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://www.onlinedisassembler.com/odaweb/</a:t>
            </a: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730" b="28925"/>
          <a:stretch/>
        </p:blipFill>
        <p:spPr>
          <a:xfrm>
            <a:off x="1077679" y="1829440"/>
            <a:ext cx="7393715" cy="45999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1100" y="4929507"/>
            <a:ext cx="20288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①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在此輸入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機器碼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code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1743075" y="3381375"/>
            <a:ext cx="5819775" cy="1362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976938" y="3760075"/>
            <a:ext cx="2776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②查看反組譯的組合語言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2108" y="3962400"/>
            <a:ext cx="1158992" cy="68943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選擇平台</a:t>
            </a:r>
            <a:endParaRPr lang="zh-TW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86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8384" y="119455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 smtClean="0"/>
              <a:t>計算機組織與結構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computer architecture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e/e5/Von_Neumann_Architecture.svg/220px-Von_Neumann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50" y="2132856"/>
            <a:ext cx="661112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198550" y="299695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鍵盤</a:t>
            </a:r>
            <a:endParaRPr lang="en-US" altLang="zh-TW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滑鼠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2240" y="285293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螢幕</a:t>
            </a:r>
            <a:endParaRPr lang="en-US" altLang="zh-TW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印表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</a:t>
            </a:r>
          </a:p>
        </p:txBody>
      </p:sp>
      <p:sp>
        <p:nvSpPr>
          <p:cNvPr id="8" name="矩形 7"/>
          <p:cNvSpPr/>
          <p:nvPr/>
        </p:nvSpPr>
        <p:spPr>
          <a:xfrm>
            <a:off x="3275856" y="5229200"/>
            <a:ext cx="6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2970" y="1262455"/>
            <a:ext cx="1560427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</a:t>
            </a:r>
          </a:p>
          <a:p>
            <a:r>
              <a:rPr lang="zh-TW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暫</a:t>
            </a:r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存器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65548" y="116619"/>
            <a:ext cx="2661691" cy="156966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3200" dirty="0"/>
              <a:t>Von Neumann </a:t>
            </a:r>
            <a:endParaRPr lang="en-US" altLang="zh-TW" sz="3200" dirty="0" smtClean="0"/>
          </a:p>
          <a:p>
            <a:r>
              <a:rPr lang="en-US" altLang="zh-TW" sz="3200" dirty="0" smtClean="0"/>
              <a:t>Architecture</a:t>
            </a:r>
          </a:p>
          <a:p>
            <a:r>
              <a:rPr lang="en-US" altLang="zh-TW" sz="3200" dirty="0" smtClean="0"/>
              <a:t>(1945)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486707" y="6211191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https://en.wikipedia.org/wiki/Von_Neumann_architecture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43" y="4585523"/>
            <a:ext cx="2634896" cy="20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41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325" y="88654"/>
            <a:ext cx="7040183" cy="62740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6700" y="6362700"/>
            <a:ext cx="58007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http://sparksandflames.com/files/x86InstructionChart.html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06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799" y="2310606"/>
            <a:ext cx="5653983" cy="30995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71799" y="440164"/>
            <a:ext cx="60674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The fundamental data types are bytes, words, </a:t>
            </a:r>
            <a:r>
              <a:rPr lang="en-US" altLang="zh-TW" sz="2000" dirty="0" err="1" smtClean="0"/>
              <a:t>doublewords</a:t>
            </a:r>
            <a:r>
              <a:rPr lang="en-US" altLang="zh-TW" sz="2000" dirty="0" smtClean="0"/>
              <a:t>, </a:t>
            </a:r>
            <a:r>
              <a:rPr lang="en-US" altLang="zh-TW" sz="2000" dirty="0" err="1" smtClean="0"/>
              <a:t>quadwords</a:t>
            </a:r>
            <a:r>
              <a:rPr lang="en-US" altLang="zh-TW" sz="2000" dirty="0" smtClean="0"/>
              <a:t>, and double </a:t>
            </a:r>
            <a:r>
              <a:rPr lang="en-US" altLang="zh-TW" sz="2000" dirty="0" err="1" smtClean="0"/>
              <a:t>quadwords</a:t>
            </a:r>
            <a:r>
              <a:rPr lang="en-US" altLang="zh-TW" sz="20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TW" sz="2000" dirty="0" smtClean="0"/>
              <a:t>A byte is eight bits, a word is 2 bytes (16 bits), a </a:t>
            </a:r>
            <a:r>
              <a:rPr lang="en-US" altLang="zh-TW" sz="2000" dirty="0" err="1" smtClean="0"/>
              <a:t>doubleword</a:t>
            </a:r>
            <a:r>
              <a:rPr lang="en-US" altLang="zh-TW" sz="2000" dirty="0" smtClean="0"/>
              <a:t> is 4 bytes (32 bits), a </a:t>
            </a:r>
            <a:r>
              <a:rPr lang="en-US" altLang="zh-TW" sz="2000" dirty="0" err="1" smtClean="0"/>
              <a:t>quadword</a:t>
            </a:r>
            <a:r>
              <a:rPr lang="en-US" altLang="zh-TW" sz="2000" dirty="0" smtClean="0"/>
              <a:t> is 8 bytes (64 bits), and a double </a:t>
            </a:r>
            <a:r>
              <a:rPr lang="en-US" altLang="zh-TW" sz="2000" dirty="0" err="1" smtClean="0"/>
              <a:t>quadword</a:t>
            </a:r>
            <a:r>
              <a:rPr lang="en-US" altLang="zh-TW" sz="2000" dirty="0" smtClean="0"/>
              <a:t> is 16 bytes (128 bits).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任何程式語言都會有</a:t>
            </a:r>
            <a:b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資料儲存＋各種運算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smtClean="0"/>
              <a:t>FUNDAMENTAL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DATA TYPES</a:t>
            </a:r>
            <a:br>
              <a:rPr lang="en-US" altLang="zh-TW" dirty="0" smtClean="0"/>
            </a:br>
            <a:r>
              <a:rPr lang="zh-TW" altLang="en-US" sz="4400" dirty="0" smtClean="0"/>
              <a:t>資料型態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3654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789" y="0"/>
            <a:ext cx="5859389" cy="65468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FUNDAMENTAL </a:t>
            </a:r>
          </a:p>
          <a:p>
            <a:pPr algn="ctr"/>
            <a:r>
              <a:rPr lang="en-US" altLang="zh-TW" dirty="0" smtClean="0"/>
              <a:t>DATA TYPES</a:t>
            </a:r>
            <a:br>
              <a:rPr lang="en-US" altLang="zh-TW" dirty="0" smtClean="0"/>
            </a:br>
            <a:r>
              <a:rPr lang="zh-TW" altLang="en-US" sz="4400" dirty="0" smtClean="0"/>
              <a:t>資料型態</a:t>
            </a:r>
            <a:endParaRPr lang="en-US" altLang="zh-TW" sz="4400" dirty="0" smtClean="0"/>
          </a:p>
          <a:p>
            <a:pPr algn="ctr"/>
            <a:endParaRPr lang="en-US" altLang="zh-TW" sz="4400" dirty="0"/>
          </a:p>
          <a:p>
            <a:pPr algn="ctr"/>
            <a:r>
              <a:rPr lang="en-US" altLang="zh-TW" sz="2000" dirty="0" smtClean="0"/>
              <a:t>4.2 </a:t>
            </a:r>
          </a:p>
          <a:p>
            <a:pPr algn="ctr"/>
            <a:r>
              <a:rPr lang="en-US" altLang="zh-TW" sz="2000" dirty="0" smtClean="0"/>
              <a:t>NUMERIC DATA TYPES</a:t>
            </a:r>
          </a:p>
          <a:p>
            <a:pPr algn="ctr"/>
            <a:r>
              <a:rPr lang="zh-TW" altLang="en-US" sz="2000" b="1" dirty="0" smtClean="0"/>
              <a:t>數字型</a:t>
            </a:r>
            <a:r>
              <a:rPr lang="ja-JP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r>
              <a:rPr lang="zh-TW" altLang="en-US" sz="2000" b="1" dirty="0" smtClean="0"/>
              <a:t>資料型態</a:t>
            </a:r>
            <a:endParaRPr lang="en-US" altLang="zh-TW" sz="2000" b="1" dirty="0" smtClean="0"/>
          </a:p>
          <a:p>
            <a:pPr algn="ctr"/>
            <a:endParaRPr lang="en-US" altLang="zh-TW" sz="2000" b="1" dirty="0" smtClean="0"/>
          </a:p>
          <a:p>
            <a:pPr algn="ctr"/>
            <a:endParaRPr lang="en-US" altLang="zh-TW" sz="2000" b="1" dirty="0" smtClean="0"/>
          </a:p>
          <a:p>
            <a:pPr algn="ctr"/>
            <a:r>
              <a:rPr lang="zh-TW" altLang="en-US" sz="2000" b="1" dirty="0" smtClean="0"/>
              <a:t>有號數</a:t>
            </a:r>
            <a:r>
              <a:rPr lang="en-US" altLang="zh-TW" sz="2000" b="1" dirty="0" smtClean="0"/>
              <a:t>signed</a:t>
            </a:r>
          </a:p>
          <a:p>
            <a:pPr algn="ctr"/>
            <a:r>
              <a:rPr lang="zh-TW" altLang="en-US" sz="2000" b="1" dirty="0" smtClean="0"/>
              <a:t>無號數</a:t>
            </a:r>
            <a:r>
              <a:rPr lang="en-US" altLang="zh-TW" sz="2000" b="1" dirty="0" smtClean="0"/>
              <a:t>unsigned</a:t>
            </a:r>
          </a:p>
          <a:p>
            <a:pPr algn="ctr"/>
            <a:endParaRPr lang="zh-TW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3206457" y="777359"/>
            <a:ext cx="9403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Integers</a:t>
            </a:r>
          </a:p>
          <a:p>
            <a:r>
              <a:rPr lang="zh-TW" altLang="en-US" dirty="0" smtClean="0"/>
              <a:t>整</a:t>
            </a:r>
            <a:r>
              <a:rPr lang="zh-TW" altLang="en-US" dirty="0"/>
              <a:t>數</a:t>
            </a:r>
          </a:p>
        </p:txBody>
      </p:sp>
      <p:sp>
        <p:nvSpPr>
          <p:cNvPr id="7" name="矩形 6"/>
          <p:cNvSpPr/>
          <p:nvPr/>
        </p:nvSpPr>
        <p:spPr>
          <a:xfrm>
            <a:off x="2910539" y="4454962"/>
            <a:ext cx="223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Floating-Point </a:t>
            </a:r>
            <a:r>
              <a:rPr lang="zh-TW" altLang="en-US" dirty="0" smtClean="0"/>
              <a:t>浮點數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10539" y="4824294"/>
            <a:ext cx="2083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定義在</a:t>
            </a:r>
            <a:r>
              <a:rPr lang="en-US" altLang="zh-TW" sz="1200" dirty="0" smtClean="0"/>
              <a:t>IEEE Standard 754</a:t>
            </a:r>
            <a:r>
              <a:rPr lang="zh-TW" altLang="en-US" sz="1200" dirty="0" smtClean="0"/>
              <a:t>規範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19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96" r="2714" b="5144"/>
          <a:stretch/>
        </p:blipFill>
        <p:spPr>
          <a:xfrm>
            <a:off x="3047393" y="1638299"/>
            <a:ext cx="5506664" cy="4429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2752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9400" y="952500"/>
            <a:ext cx="5962650" cy="404814"/>
          </a:xfrm>
        </p:spPr>
        <p:txBody>
          <a:bodyPr>
            <a:normAutofit fontScale="90000"/>
          </a:bodyPr>
          <a:lstStyle/>
          <a:p>
            <a:r>
              <a:rPr lang="en-US" altLang="zh-TW" sz="2400" dirty="0"/>
              <a:t>https://software.intel.com/en-us/articles/intel-sdm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785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dirty="0" smtClean="0"/>
              <a:t>Memory Hierarchy</a:t>
            </a:r>
            <a:r>
              <a:rPr lang="zh-TW" altLang="zh-TW" dirty="0"/>
              <a:t>記憶體階層</a:t>
            </a:r>
            <a:br>
              <a:rPr lang="zh-TW" altLang="zh-TW" dirty="0"/>
            </a:br>
            <a:r>
              <a:rPr lang="en-US" altLang="zh-TW" sz="3100" dirty="0"/>
              <a:t>https://zh.wikipedia.org/wiki</a:t>
            </a:r>
            <a:r>
              <a:rPr lang="en-US" altLang="zh-TW" sz="3100" dirty="0" smtClean="0"/>
              <a:t>/</a:t>
            </a:r>
            <a:r>
              <a:rPr lang="zh-TW" altLang="en-US" sz="3100" dirty="0" smtClean="0"/>
              <a:t>記憶體</a:t>
            </a:r>
            <a:r>
              <a:rPr lang="zh-TW" altLang="en-US" sz="3100" dirty="0"/>
              <a:t>階層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299" y="1605176"/>
            <a:ext cx="8100900" cy="45365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9592" y="3435387"/>
            <a:ext cx="16001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0" y="3411763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記憶體</a:t>
            </a:r>
            <a:endParaRPr lang="en-US" altLang="zh-TW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9712" y="1700808"/>
            <a:ext cx="2952328" cy="18002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102885" y="1715534"/>
            <a:ext cx="2119491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封裝在</a:t>
            </a:r>
            <a:r>
              <a:rPr lang="en-US" altLang="zh-TW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</a:p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貴貴的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14363" y="4221088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硬碟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碟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3710" y="6093296"/>
            <a:ext cx="84834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Since the processor accesses registers more quickly than it accesses memory, you can make your programs run faster by keeping the most-frequently used data in registers.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7570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9066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dirty="0" smtClean="0"/>
              <a:t>計算機軟體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Software</a:t>
            </a:r>
            <a:endParaRPr lang="zh-TW" altLang="en-US" dirty="0"/>
          </a:p>
        </p:txBody>
      </p:sp>
      <p:pic>
        <p:nvPicPr>
          <p:cNvPr id="2050" name="Picture 2" descr="「System softwar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85199"/>
            <a:ext cx="552229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717594" y="49411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系統軟體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6176" y="566124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硬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82895" y="3989805"/>
            <a:ext cx="16943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Windows 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5936" y="2996952"/>
            <a:ext cx="4824536" cy="9928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347864" y="3212976"/>
            <a:ext cx="576064" cy="50405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987840" y="32129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11" name="矩形 10"/>
          <p:cNvSpPr/>
          <p:nvPr/>
        </p:nvSpPr>
        <p:spPr>
          <a:xfrm>
            <a:off x="5717594" y="24289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應用軟體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279" y="6261863"/>
            <a:ext cx="385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https://en.wikipedia.org/wiki/Software</a:t>
            </a:r>
            <a:endParaRPr lang="zh-TW" altLang="en-US" dirty="0"/>
          </a:p>
        </p:txBody>
      </p:sp>
      <p:pic>
        <p:nvPicPr>
          <p:cNvPr id="2052" name="Picture 4" descr="「System softwar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13" y="1417638"/>
            <a:ext cx="2940261" cy="172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4551654" y="6354196"/>
            <a:ext cx="452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https://en.wikipedia.org/wiki/Utility_software</a:t>
            </a:r>
          </a:p>
        </p:txBody>
      </p:sp>
    </p:spTree>
    <p:extLst>
      <p:ext uri="{BB962C8B-B14F-4D97-AF65-F5344CB8AC3E}">
        <p14:creationId xmlns:p14="http://schemas.microsoft.com/office/powerpoint/2010/main" val="383446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3019" y="890200"/>
            <a:ext cx="3324225" cy="5469273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286250" y="1778000"/>
            <a:ext cx="4057650" cy="331787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1 </a:t>
            </a:r>
            <a:r>
              <a:rPr lang="zh-TW" altLang="en-US" dirty="0"/>
              <a:t>計算機抽象化與科技</a:t>
            </a:r>
          </a:p>
          <a:p>
            <a:pPr marL="0" indent="0">
              <a:buNone/>
            </a:pPr>
            <a:r>
              <a:rPr lang="en-US" altLang="zh-TW" dirty="0"/>
              <a:t>2</a:t>
            </a:r>
            <a:r>
              <a:rPr lang="zh-TW" altLang="en-US" dirty="0"/>
              <a:t>指令：計算機的語言</a:t>
            </a:r>
          </a:p>
          <a:p>
            <a:pPr marL="0" indent="0">
              <a:buNone/>
            </a:pPr>
            <a:r>
              <a:rPr lang="en-US" altLang="zh-TW" dirty="0"/>
              <a:t>3</a:t>
            </a:r>
            <a:r>
              <a:rPr lang="zh-TW" altLang="en-US" dirty="0"/>
              <a:t>計算機的算術</a:t>
            </a:r>
          </a:p>
          <a:p>
            <a:pPr marL="0" indent="0">
              <a:buNone/>
            </a:pPr>
            <a:r>
              <a:rPr lang="en-US" altLang="zh-TW" dirty="0"/>
              <a:t>4</a:t>
            </a:r>
            <a:r>
              <a:rPr lang="zh-TW" altLang="en-US" dirty="0" smtClean="0"/>
              <a:t>處理器</a:t>
            </a:r>
            <a:r>
              <a:rPr lang="en-US" altLang="zh-TW" dirty="0" smtClean="0"/>
              <a:t>CPU</a:t>
            </a:r>
            <a:endParaRPr lang="zh-TW" altLang="en-US" dirty="0"/>
          </a:p>
          <a:p>
            <a:pPr marL="0" indent="0">
              <a:buNone/>
            </a:pPr>
            <a:r>
              <a:rPr lang="en-US" altLang="zh-TW" dirty="0"/>
              <a:t>5</a:t>
            </a:r>
            <a:r>
              <a:rPr lang="zh-TW" altLang="en-US" dirty="0"/>
              <a:t>大且快：利用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記憶體階層</a:t>
            </a:r>
          </a:p>
          <a:p>
            <a:pPr marL="0" indent="0">
              <a:buNone/>
            </a:pPr>
            <a:r>
              <a:rPr lang="en-US" altLang="zh-TW" dirty="0"/>
              <a:t>6</a:t>
            </a:r>
            <a:r>
              <a:rPr lang="zh-TW" altLang="en-US" dirty="0"/>
              <a:t>從客戶端到雲端的平行處理器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附錄</a:t>
            </a:r>
            <a:r>
              <a:rPr lang="en-US" altLang="zh-TW" dirty="0"/>
              <a:t>A </a:t>
            </a:r>
            <a:r>
              <a:rPr lang="zh-TW" altLang="en-US" dirty="0"/>
              <a:t>組譯器、聯結器與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SPIM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模擬器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B TH-2 </a:t>
            </a:r>
            <a:r>
              <a:rPr lang="zh-TW" altLang="en-US" dirty="0"/>
              <a:t>天河二號高效能計算系統</a:t>
            </a:r>
          </a:p>
          <a:p>
            <a:pPr marL="0" indent="0">
              <a:buNone/>
            </a:pPr>
            <a:r>
              <a:rPr lang="zh-TW" altLang="en-US" dirty="0"/>
              <a:t>附錄</a:t>
            </a:r>
            <a:r>
              <a:rPr lang="en-US" altLang="zh-TW" dirty="0"/>
              <a:t>F </a:t>
            </a:r>
            <a:r>
              <a:rPr lang="zh-TW" altLang="en-US" dirty="0"/>
              <a:t>晶片上網路</a:t>
            </a:r>
          </a:p>
        </p:txBody>
      </p:sp>
      <p:sp>
        <p:nvSpPr>
          <p:cNvPr id="6" name="矩形 5"/>
          <p:cNvSpPr/>
          <p:nvPr/>
        </p:nvSpPr>
        <p:spPr>
          <a:xfrm>
            <a:off x="3943350" y="2900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計算機組織與設計</a:t>
            </a:r>
            <a:r>
              <a:rPr lang="en-US" altLang="zh-TW" dirty="0"/>
              <a:t>:</a:t>
            </a:r>
            <a:r>
              <a:rPr lang="zh-TW" altLang="en-US" sz="1200" dirty="0"/>
              <a:t>硬體</a:t>
            </a:r>
            <a:r>
              <a:rPr lang="en-US" altLang="zh-TW" sz="1200" dirty="0"/>
              <a:t>/</a:t>
            </a:r>
            <a:r>
              <a:rPr lang="zh-TW" altLang="en-US" sz="1200" dirty="0"/>
              <a:t>軟體的介面 </a:t>
            </a:r>
            <a:r>
              <a:rPr lang="en-US" altLang="zh-TW" sz="1200" dirty="0"/>
              <a:t>5/e (</a:t>
            </a:r>
            <a:r>
              <a:rPr lang="zh-TW" altLang="en-US" sz="1200" dirty="0"/>
              <a:t>亞洲版</a:t>
            </a:r>
            <a:r>
              <a:rPr lang="en-US" altLang="zh-TW" sz="1200" dirty="0"/>
              <a:t>)</a:t>
            </a:r>
            <a:r>
              <a:rPr lang="zh-TW" altLang="en-US" sz="1200" dirty="0"/>
              <a:t>二版</a:t>
            </a:r>
          </a:p>
          <a:p>
            <a:r>
              <a:rPr lang="en-US" altLang="zh-TW" dirty="0"/>
              <a:t>Computer Organization and </a:t>
            </a:r>
            <a:r>
              <a:rPr lang="en-US" altLang="zh-TW" dirty="0" err="1"/>
              <a:t>Desing:The</a:t>
            </a:r>
            <a:r>
              <a:rPr lang="en-US" altLang="zh-TW" dirty="0"/>
              <a:t> Hardware/Software Interface,5th Ed.</a:t>
            </a:r>
          </a:p>
          <a:p>
            <a:r>
              <a:rPr lang="zh-TW" altLang="en-US" dirty="0"/>
              <a:t>作者： </a:t>
            </a:r>
            <a:r>
              <a:rPr lang="en-US" altLang="zh-TW" dirty="0"/>
              <a:t>David A. Patterson, John L. Hennessy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286250" y="5198844"/>
            <a:ext cx="248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MIPS assembly language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24350" y="5568176"/>
            <a:ext cx="23855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ARMv7[2011, 32 bits]</a:t>
            </a:r>
          </a:p>
          <a:p>
            <a:r>
              <a:rPr lang="en-US" altLang="zh-TW" dirty="0" smtClean="0"/>
              <a:t>ARMv8[2011</a:t>
            </a:r>
            <a:r>
              <a:rPr lang="en-US" altLang="zh-TW" dirty="0"/>
              <a:t>, </a:t>
            </a:r>
            <a:r>
              <a:rPr lang="en-US" altLang="zh-TW" dirty="0" smtClean="0"/>
              <a:t>64 </a:t>
            </a:r>
            <a:r>
              <a:rPr lang="en-US" altLang="zh-TW" dirty="0"/>
              <a:t>bits] 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2050" name="Picture 2" descr="ARM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5383510"/>
            <a:ext cx="1905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438650" y="6233120"/>
            <a:ext cx="39052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zh.wikipedia.org/wiki/ARM</a:t>
            </a:r>
            <a:r>
              <a:rPr lang="zh-TW" altLang="en-US" dirty="0" smtClean="0"/>
              <a:t>架構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453019" y="307538"/>
            <a:ext cx="272382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資工系大二或大三必修課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97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361" y="0"/>
            <a:ext cx="7334757" cy="6651625"/>
          </a:xfrm>
          <a:prstGeom prst="rect">
            <a:avLst/>
          </a:prstGeom>
        </p:spPr>
      </p:pic>
      <p:sp>
        <p:nvSpPr>
          <p:cNvPr id="10" name="矩形圖說文字 9"/>
          <p:cNvSpPr/>
          <p:nvPr/>
        </p:nvSpPr>
        <p:spPr>
          <a:xfrm>
            <a:off x="0" y="0"/>
            <a:ext cx="1190625" cy="6858000"/>
          </a:xfrm>
          <a:prstGeom prst="wedgeRectCallout">
            <a:avLst>
              <a:gd name="adj1" fmla="val 63167"/>
              <a:gd name="adj2" fmla="val -1513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MIPS</a:t>
            </a:r>
          </a:p>
          <a:p>
            <a:pPr algn="ctr"/>
            <a:r>
              <a:rPr lang="zh-TW" altLang="en-US" sz="3600" dirty="0" smtClean="0"/>
              <a:t>組合語言</a:t>
            </a:r>
            <a:endParaRPr lang="en-US" altLang="zh-TW" sz="3600" dirty="0" smtClean="0"/>
          </a:p>
          <a:p>
            <a:pPr algn="ctr"/>
            <a:r>
              <a:rPr lang="zh-TW" altLang="en-US" sz="3600" dirty="0"/>
              <a:t>指令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6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計算機</a:t>
            </a:r>
            <a:r>
              <a:rPr lang="zh-TW" altLang="en-US" sz="4800" dirty="0" smtClean="0"/>
              <a:t>硬體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96130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https://arstechnica.com/gadgets/2002/03/an-introduction-to-64-bit-computing-and-x86-64/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114" y="2058473"/>
            <a:ext cx="7723772" cy="4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5313</TotalTime>
  <Words>1218</Words>
  <Application>Microsoft Office PowerPoint</Application>
  <PresentationFormat>如螢幕大小 (4:3)</PresentationFormat>
  <Paragraphs>333</Paragraphs>
  <Slides>33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Yu Mincho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計算機結構</vt:lpstr>
      <vt:lpstr>PowerPoint 簡報</vt:lpstr>
      <vt:lpstr>計算機組織與結構 computer architecture</vt:lpstr>
      <vt:lpstr>Memory Hierarchy記憶體階層 https://zh.wikipedia.org/wiki/記憶體階層</vt:lpstr>
      <vt:lpstr>計算機軟體 Software</vt:lpstr>
      <vt:lpstr>PowerPoint 簡報</vt:lpstr>
      <vt:lpstr>PowerPoint 簡報</vt:lpstr>
      <vt:lpstr>PowerPoint 簡報</vt:lpstr>
      <vt:lpstr>https://arstechnica.com/gadgets/2002/03/an-introduction-to-64-bit-computing-and-x86-64/</vt:lpstr>
      <vt:lpstr>PowerPoint 簡報</vt:lpstr>
      <vt:lpstr>X86-32 internal architecture</vt:lpstr>
      <vt:lpstr>PowerPoint 簡報</vt:lpstr>
      <vt:lpstr>PowerPoint 簡報</vt:lpstr>
      <vt:lpstr>http://www.c-jump.com/CIS77/ASM/Assembly/A77_0180_typical_gp_reg_uses.htm</vt:lpstr>
      <vt:lpstr>PowerPoint 簡報</vt:lpstr>
      <vt:lpstr>PowerPoint 簡報</vt:lpstr>
      <vt:lpstr>Figure 3-8. EFLAGS Register</vt:lpstr>
      <vt:lpstr>PowerPoint 簡報</vt:lpstr>
      <vt:lpstr>IA-32 Memory Models 32位元的記憶體管理模式</vt:lpstr>
      <vt:lpstr>PowerPoint 簡報</vt:lpstr>
      <vt:lpstr>AMD64 (EM64T) architecture</vt:lpstr>
      <vt:lpstr>PowerPoint 簡報</vt:lpstr>
      <vt:lpstr>x86 General Purpose Registers https://www.tortall.net/projects/yasm/manual/html/arch-x86-registers.html</vt:lpstr>
      <vt:lpstr>PowerPoint 簡報</vt:lpstr>
      <vt:lpstr>PowerPoint 簡報</vt:lpstr>
      <vt:lpstr>程式語言</vt:lpstr>
      <vt:lpstr>資料移動的一個指令:tells an x86/IA-32 processor to move an immediate 8-bit value into a register</vt:lpstr>
      <vt:lpstr>資料移動的一個指令:tells an x86/IA-32 processor to move an immediate 8-bit value(61h|97) into a register</vt:lpstr>
      <vt:lpstr>線上反組譯服務https://www.onlinedisassembler.com/odaweb/</vt:lpstr>
      <vt:lpstr>PowerPoint 簡報</vt:lpstr>
      <vt:lpstr>PowerPoint 簡報</vt:lpstr>
      <vt:lpstr>PowerPoint 簡報</vt:lpstr>
      <vt:lpstr>https://software.intel.com/en-us/articles/intel-sdm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計算機結構</dc:title>
  <dc:creator>ksu</dc:creator>
  <cp:lastModifiedBy>ksu</cp:lastModifiedBy>
  <cp:revision>27</cp:revision>
  <dcterms:created xsi:type="dcterms:W3CDTF">2017-07-03T16:11:18Z</dcterms:created>
  <dcterms:modified xsi:type="dcterms:W3CDTF">2017-07-21T22:58:09Z</dcterms:modified>
</cp:coreProperties>
</file>